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rygada 1918"/>
      <p:regular r:id="rId17"/>
    </p:embeddedFont>
    <p:embeddedFont>
      <p:font typeface="Brygada 1918"/>
      <p:regular r:id="rId18"/>
    </p:embeddedFont>
    <p:embeddedFont>
      <p:font typeface="Brygada 1918"/>
      <p:regular r:id="rId19"/>
    </p:embeddedFont>
    <p:embeddedFont>
      <p:font typeface="Brygada 1918"/>
      <p:regular r:id="rId20"/>
    </p:embeddedFont>
    <p:embeddedFont>
      <p:font typeface="Montserrat Medium"/>
      <p:regular r:id="rId21"/>
    </p:embeddedFont>
    <p:embeddedFont>
      <p:font typeface="Montserrat Medium"/>
      <p:regular r:id="rId22"/>
    </p:embeddedFont>
    <p:embeddedFont>
      <p:font typeface="Montserrat Medium"/>
      <p:regular r:id="rId23"/>
    </p:embeddedFont>
    <p:embeddedFont>
      <p:font typeface="Montserrat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2-8.png>
</file>

<file path=ppt/media/image-2-9.svg>
</file>

<file path=ppt/media/image-3-1.png>
</file>

<file path=ppt/media/image-3-2.svg>
</file>

<file path=ppt/media/image-3-3.png>
</file>

<file path=ppt/media/image-4-1.png>
</file>

<file path=ppt/media/image-4-2.svg>
</file>

<file path=ppt/media/image-5-1.png>
</file>

<file path=ppt/media/image-5-2.sv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svg>
</file>

<file path=ppt/media/image-7-1.png>
</file>

<file path=ppt/media/image-7-2.svg>
</file>

<file path=ppt/media/image-7-3.png>
</file>

<file path=ppt/media/image-7-4.png>
</file>

<file path=ppt/media/image-7-5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media/image-9-8.png>
</file>

<file path=ppt/media/image-9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image" Target="../media/image-2-8.png"/><Relationship Id="rId9" Type="http://schemas.openxmlformats.org/officeDocument/2006/relationships/image" Target="../media/image-2-9.svg"/><Relationship Id="rId10" Type="http://schemas.openxmlformats.org/officeDocument/2006/relationships/slideLayout" Target="../slideLayouts/slideLayout3.xml"/><Relationship Id="rId11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sv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image" Target="../media/image-9-8.png"/><Relationship Id="rId9" Type="http://schemas.openxmlformats.org/officeDocument/2006/relationships/image" Target="../media/image-9-9.svg"/><Relationship Id="rId10" Type="http://schemas.openxmlformats.org/officeDocument/2006/relationships/slideLayout" Target="../slideLayouts/slideLayout10.xml"/><Relationship Id="rId11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3026569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Cat Motion Detector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3825716"/>
            <a:ext cx="7645479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Intelligent Motion Detection &amp; Object Recognition System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35660" y="4860488"/>
            <a:ext cx="76454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Team Cat Project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• January 2026</a:t>
            </a:r>
            <a:endParaRPr lang="en-US" sz="16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18642" y="319207"/>
            <a:ext cx="4561880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Project Statistics &amp; Conclusion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620339" y="1685806"/>
            <a:ext cx="1420654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2,500</a:t>
            </a:r>
            <a:endParaRPr lang="en-US" sz="22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64487" y="963930"/>
            <a:ext cx="1732598" cy="17325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560689" y="2840831"/>
            <a:ext cx="1540073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Lines of Code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3418642" y="3102650"/>
            <a:ext cx="3824288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Python implementation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8588931" y="1685806"/>
            <a:ext cx="1420654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12</a:t>
            </a:r>
            <a:endParaRPr lang="en-US" sz="22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078" y="963930"/>
            <a:ext cx="1732598" cy="173259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529399" y="2840831"/>
            <a:ext cx="1540073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Main Components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7387233" y="3102650"/>
            <a:ext cx="3824407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Modular architecture</a:t>
            </a:r>
            <a:endParaRPr lang="en-US" sz="900" dirty="0"/>
          </a:p>
        </p:txBody>
      </p:sp>
      <p:sp>
        <p:nvSpPr>
          <p:cNvPr id="11" name="Text 7"/>
          <p:cNvSpPr/>
          <p:nvPr/>
        </p:nvSpPr>
        <p:spPr>
          <a:xfrm>
            <a:off x="3591878" y="3547229"/>
            <a:ext cx="7619762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The Cat Motion Detector is a </a:t>
            </a:r>
            <a:pPr algn="l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production-ready</a:t>
            </a:r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system combining traditional computer vision, modern deep learning, real-time communication, multi-channel notifications, and a user-friendly web interface.</a:t>
            </a:r>
            <a:endParaRPr lang="en-US" sz="900" dirty="0"/>
          </a:p>
        </p:txBody>
      </p:sp>
      <p:sp>
        <p:nvSpPr>
          <p:cNvPr id="12" name="Shape 8"/>
          <p:cNvSpPr/>
          <p:nvPr/>
        </p:nvSpPr>
        <p:spPr>
          <a:xfrm>
            <a:off x="3418642" y="3417332"/>
            <a:ext cx="15240" cy="629364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3" name="Shape 9"/>
          <p:cNvSpPr/>
          <p:nvPr/>
        </p:nvSpPr>
        <p:spPr>
          <a:xfrm>
            <a:off x="3418642" y="4176593"/>
            <a:ext cx="259794" cy="259794"/>
          </a:xfrm>
          <a:prstGeom prst="roundRect">
            <a:avLst>
              <a:gd name="adj" fmla="val 6669"/>
            </a:avLst>
          </a:prstGeom>
          <a:solidFill>
            <a:srgbClr val="4D1529"/>
          </a:solidFill>
          <a:ln/>
        </p:spPr>
      </p:sp>
      <p:sp>
        <p:nvSpPr>
          <p:cNvPr id="14" name="Text 10"/>
          <p:cNvSpPr/>
          <p:nvPr/>
        </p:nvSpPr>
        <p:spPr>
          <a:xfrm>
            <a:off x="3793927" y="4216241"/>
            <a:ext cx="2283857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Real-time processing at 30 FPS</a:t>
            </a:r>
            <a:endParaRPr lang="en-US" sz="1200" dirty="0"/>
          </a:p>
        </p:txBody>
      </p:sp>
      <p:sp>
        <p:nvSpPr>
          <p:cNvPr id="15" name="Shape 11"/>
          <p:cNvSpPr/>
          <p:nvPr/>
        </p:nvSpPr>
        <p:spPr>
          <a:xfrm>
            <a:off x="3418642" y="4667369"/>
            <a:ext cx="259794" cy="259794"/>
          </a:xfrm>
          <a:prstGeom prst="roundRect">
            <a:avLst>
              <a:gd name="adj" fmla="val 6669"/>
            </a:avLst>
          </a:prstGeom>
          <a:solidFill>
            <a:srgbClr val="4D1529"/>
          </a:solidFill>
          <a:ln/>
        </p:spPr>
      </p:sp>
      <p:sp>
        <p:nvSpPr>
          <p:cNvPr id="16" name="Text 12"/>
          <p:cNvSpPr/>
          <p:nvPr/>
        </p:nvSpPr>
        <p:spPr>
          <a:xfrm>
            <a:off x="3793927" y="4707017"/>
            <a:ext cx="2730222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Accurate object detection with YOLO</a:t>
            </a:r>
            <a:endParaRPr lang="en-US" sz="1200" dirty="0"/>
          </a:p>
        </p:txBody>
      </p:sp>
      <p:sp>
        <p:nvSpPr>
          <p:cNvPr id="17" name="Shape 13"/>
          <p:cNvSpPr/>
          <p:nvPr/>
        </p:nvSpPr>
        <p:spPr>
          <a:xfrm>
            <a:off x="3418642" y="5158145"/>
            <a:ext cx="259794" cy="259794"/>
          </a:xfrm>
          <a:prstGeom prst="roundRect">
            <a:avLst>
              <a:gd name="adj" fmla="val 6669"/>
            </a:avLst>
          </a:prstGeom>
          <a:solidFill>
            <a:srgbClr val="4D1529"/>
          </a:solidFill>
          <a:ln/>
        </p:spPr>
      </p:sp>
      <p:sp>
        <p:nvSpPr>
          <p:cNvPr id="18" name="Text 14"/>
          <p:cNvSpPr/>
          <p:nvPr/>
        </p:nvSpPr>
        <p:spPr>
          <a:xfrm>
            <a:off x="3793927" y="5197793"/>
            <a:ext cx="2065139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Reliable notification system</a:t>
            </a:r>
            <a:endParaRPr lang="en-US" sz="1200" dirty="0"/>
          </a:p>
        </p:txBody>
      </p:sp>
      <p:sp>
        <p:nvSpPr>
          <p:cNvPr id="19" name="Shape 15"/>
          <p:cNvSpPr/>
          <p:nvPr/>
        </p:nvSpPr>
        <p:spPr>
          <a:xfrm>
            <a:off x="3418642" y="5648920"/>
            <a:ext cx="259794" cy="259794"/>
          </a:xfrm>
          <a:prstGeom prst="roundRect">
            <a:avLst>
              <a:gd name="adj" fmla="val 6669"/>
            </a:avLst>
          </a:prstGeom>
          <a:solidFill>
            <a:srgbClr val="4D1529"/>
          </a:solidFill>
          <a:ln/>
        </p:spPr>
      </p:sp>
      <p:sp>
        <p:nvSpPr>
          <p:cNvPr id="20" name="Text 16"/>
          <p:cNvSpPr/>
          <p:nvPr/>
        </p:nvSpPr>
        <p:spPr>
          <a:xfrm>
            <a:off x="3793927" y="5688568"/>
            <a:ext cx="1591151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Scalable architecture</a:t>
            </a:r>
            <a:endParaRPr lang="en-US" sz="1200" dirty="0"/>
          </a:p>
        </p:txBody>
      </p:sp>
      <p:sp>
        <p:nvSpPr>
          <p:cNvPr id="21" name="Shape 17"/>
          <p:cNvSpPr/>
          <p:nvPr/>
        </p:nvSpPr>
        <p:spPr>
          <a:xfrm>
            <a:off x="3418642" y="6139696"/>
            <a:ext cx="259794" cy="259794"/>
          </a:xfrm>
          <a:prstGeom prst="roundRect">
            <a:avLst>
              <a:gd name="adj" fmla="val 6669"/>
            </a:avLst>
          </a:prstGeom>
          <a:solidFill>
            <a:srgbClr val="4D1529"/>
          </a:solidFill>
          <a:ln/>
        </p:spPr>
      </p:sp>
      <p:sp>
        <p:nvSpPr>
          <p:cNvPr id="22" name="Text 18"/>
          <p:cNvSpPr/>
          <p:nvPr/>
        </p:nvSpPr>
        <p:spPr>
          <a:xfrm>
            <a:off x="3793927" y="6179344"/>
            <a:ext cx="2343626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Comprehensive documentation</a:t>
            </a:r>
            <a:endParaRPr lang="en-US" sz="1200" dirty="0"/>
          </a:p>
        </p:txBody>
      </p:sp>
      <p:sp>
        <p:nvSpPr>
          <p:cNvPr id="23" name="Shape 19"/>
          <p:cNvSpPr/>
          <p:nvPr/>
        </p:nvSpPr>
        <p:spPr>
          <a:xfrm>
            <a:off x="3418642" y="6587078"/>
            <a:ext cx="7792998" cy="22027"/>
          </a:xfrm>
          <a:prstGeom prst="rect">
            <a:avLst/>
          </a:prstGeom>
          <a:solidFill>
            <a:srgbClr val="F4CAB8">
              <a:alpha val="50000"/>
            </a:srgbClr>
          </a:solidFill>
          <a:ln/>
        </p:spPr>
      </p:sp>
      <p:sp>
        <p:nvSpPr>
          <p:cNvPr id="24" name="Text 20"/>
          <p:cNvSpPr/>
          <p:nvPr/>
        </p:nvSpPr>
        <p:spPr>
          <a:xfrm>
            <a:off x="3418642" y="6782276"/>
            <a:ext cx="6160413" cy="769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Thank You!</a:t>
            </a:r>
            <a:endParaRPr lang="en-US" sz="4850" dirty="0"/>
          </a:p>
        </p:txBody>
      </p:sp>
      <p:sp>
        <p:nvSpPr>
          <p:cNvPr id="25" name="Text 21"/>
          <p:cNvSpPr/>
          <p:nvPr/>
        </p:nvSpPr>
        <p:spPr>
          <a:xfrm>
            <a:off x="3418642" y="7725489"/>
            <a:ext cx="7792998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Questions?</a:t>
            </a:r>
            <a:endParaRPr lang="en-US"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47794" y="666869"/>
            <a:ext cx="1248013" cy="240506"/>
          </a:xfrm>
          <a:prstGeom prst="roundRect">
            <a:avLst>
              <a:gd name="adj" fmla="val 6385"/>
            </a:avLst>
          </a:prstGeom>
          <a:solidFill>
            <a:srgbClr val="4D1700"/>
          </a:solidFill>
          <a:ln/>
        </p:spPr>
      </p:sp>
      <p:sp>
        <p:nvSpPr>
          <p:cNvPr id="4" name="Text 1"/>
          <p:cNvSpPr/>
          <p:nvPr/>
        </p:nvSpPr>
        <p:spPr>
          <a:xfrm>
            <a:off x="524470" y="705207"/>
            <a:ext cx="1094661" cy="163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8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PROJECT OVERVIEW</a:t>
            </a:r>
            <a:endParaRPr lang="en-US" sz="800" dirty="0"/>
          </a:p>
        </p:txBody>
      </p:sp>
      <p:sp>
        <p:nvSpPr>
          <p:cNvPr id="5" name="Text 2"/>
          <p:cNvSpPr/>
          <p:nvPr/>
        </p:nvSpPr>
        <p:spPr>
          <a:xfrm>
            <a:off x="447794" y="958453"/>
            <a:ext cx="4824412" cy="42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What is Cat Motion Detector?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447794" y="1576864"/>
            <a:ext cx="8248412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 real-time motion detection and object recognition system combining computer vision and deep learning for intelligent monitoring.</a:t>
            </a:r>
            <a:endParaRPr lang="en-US" sz="1000" dirty="0"/>
          </a:p>
        </p:txBody>
      </p:sp>
      <p:sp>
        <p:nvSpPr>
          <p:cNvPr id="7" name="Shape 4"/>
          <p:cNvSpPr/>
          <p:nvPr/>
        </p:nvSpPr>
        <p:spPr>
          <a:xfrm>
            <a:off x="447794" y="2130385"/>
            <a:ext cx="8248412" cy="1262182"/>
          </a:xfrm>
          <a:prstGeom prst="roundRect">
            <a:avLst>
              <a:gd name="adj" fmla="val 1521"/>
            </a:avLst>
          </a:prstGeom>
          <a:solidFill>
            <a:srgbClr val="4D1529"/>
          </a:solidFill>
          <a:ln/>
        </p:spPr>
      </p:sp>
      <p:sp>
        <p:nvSpPr>
          <p:cNvPr id="8" name="Shape 5"/>
          <p:cNvSpPr/>
          <p:nvPr/>
        </p:nvSpPr>
        <p:spPr>
          <a:xfrm>
            <a:off x="575667" y="2258258"/>
            <a:ext cx="383857" cy="383858"/>
          </a:xfrm>
          <a:prstGeom prst="roundRect">
            <a:avLst>
              <a:gd name="adj" fmla="val 23818989"/>
            </a:avLst>
          </a:prstGeom>
          <a:solidFill>
            <a:srgbClr val="FFB393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276" y="2363748"/>
            <a:ext cx="172641" cy="17264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75667" y="2769989"/>
            <a:ext cx="1706166" cy="213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Detects Motion</a:t>
            </a:r>
            <a:endParaRPr lang="en-US" sz="1300" dirty="0"/>
          </a:p>
        </p:txBody>
      </p:sp>
      <p:sp>
        <p:nvSpPr>
          <p:cNvPr id="11" name="Text 7"/>
          <p:cNvSpPr/>
          <p:nvPr/>
        </p:nvSpPr>
        <p:spPr>
          <a:xfrm>
            <a:off x="575667" y="3059906"/>
            <a:ext cx="7992666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Computer vision algorithms track movement in real-time</a:t>
            </a:r>
            <a:endParaRPr lang="en-US" sz="1000" dirty="0"/>
          </a:p>
        </p:txBody>
      </p:sp>
      <p:sp>
        <p:nvSpPr>
          <p:cNvPr id="12" name="Shape 8"/>
          <p:cNvSpPr/>
          <p:nvPr/>
        </p:nvSpPr>
        <p:spPr>
          <a:xfrm>
            <a:off x="447794" y="3520440"/>
            <a:ext cx="8248412" cy="1262182"/>
          </a:xfrm>
          <a:prstGeom prst="roundRect">
            <a:avLst>
              <a:gd name="adj" fmla="val 1521"/>
            </a:avLst>
          </a:prstGeom>
          <a:solidFill>
            <a:srgbClr val="4D1529"/>
          </a:solidFill>
          <a:ln/>
        </p:spPr>
      </p:sp>
      <p:sp>
        <p:nvSpPr>
          <p:cNvPr id="13" name="Shape 9"/>
          <p:cNvSpPr/>
          <p:nvPr/>
        </p:nvSpPr>
        <p:spPr>
          <a:xfrm>
            <a:off x="575667" y="3648313"/>
            <a:ext cx="383857" cy="383858"/>
          </a:xfrm>
          <a:prstGeom prst="roundRect">
            <a:avLst>
              <a:gd name="adj" fmla="val 23818989"/>
            </a:avLst>
          </a:prstGeom>
          <a:solidFill>
            <a:srgbClr val="FFB393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1276" y="3753802"/>
            <a:ext cx="172641" cy="17264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75667" y="4160044"/>
            <a:ext cx="1706166" cy="213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Identifies Objects</a:t>
            </a:r>
            <a:endParaRPr lang="en-US" sz="1300" dirty="0"/>
          </a:p>
        </p:txBody>
      </p:sp>
      <p:sp>
        <p:nvSpPr>
          <p:cNvPr id="16" name="Text 11"/>
          <p:cNvSpPr/>
          <p:nvPr/>
        </p:nvSpPr>
        <p:spPr>
          <a:xfrm>
            <a:off x="575667" y="4449961"/>
            <a:ext cx="7992666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YOLO deep learning recognizes cats, dogs, and people</a:t>
            </a:r>
            <a:endParaRPr lang="en-US" sz="1000" dirty="0"/>
          </a:p>
        </p:txBody>
      </p:sp>
      <p:sp>
        <p:nvSpPr>
          <p:cNvPr id="17" name="Shape 12"/>
          <p:cNvSpPr/>
          <p:nvPr/>
        </p:nvSpPr>
        <p:spPr>
          <a:xfrm>
            <a:off x="447794" y="4910495"/>
            <a:ext cx="8248412" cy="1262182"/>
          </a:xfrm>
          <a:prstGeom prst="roundRect">
            <a:avLst>
              <a:gd name="adj" fmla="val 1521"/>
            </a:avLst>
          </a:prstGeom>
          <a:solidFill>
            <a:srgbClr val="4D1529"/>
          </a:solidFill>
          <a:ln/>
        </p:spPr>
      </p:sp>
      <p:sp>
        <p:nvSpPr>
          <p:cNvPr id="18" name="Shape 13"/>
          <p:cNvSpPr/>
          <p:nvPr/>
        </p:nvSpPr>
        <p:spPr>
          <a:xfrm>
            <a:off x="575667" y="5038368"/>
            <a:ext cx="383857" cy="383858"/>
          </a:xfrm>
          <a:prstGeom prst="roundRect">
            <a:avLst>
              <a:gd name="adj" fmla="val 23818989"/>
            </a:avLst>
          </a:prstGeom>
          <a:solidFill>
            <a:srgbClr val="FFB393"/>
          </a:solidFill>
          <a:ln/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1276" y="5143857"/>
            <a:ext cx="172641" cy="172641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575667" y="5550098"/>
            <a:ext cx="1706166" cy="213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Sends Notifications</a:t>
            </a:r>
            <a:endParaRPr lang="en-US" sz="1300" dirty="0"/>
          </a:p>
        </p:txBody>
      </p:sp>
      <p:sp>
        <p:nvSpPr>
          <p:cNvPr id="21" name="Text 15"/>
          <p:cNvSpPr/>
          <p:nvPr/>
        </p:nvSpPr>
        <p:spPr>
          <a:xfrm>
            <a:off x="575667" y="5840016"/>
            <a:ext cx="7992666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Instant alerts via Discord</a:t>
            </a:r>
            <a:endParaRPr lang="en-US" sz="1000" dirty="0"/>
          </a:p>
        </p:txBody>
      </p:sp>
      <p:sp>
        <p:nvSpPr>
          <p:cNvPr id="22" name="Shape 16"/>
          <p:cNvSpPr/>
          <p:nvPr/>
        </p:nvSpPr>
        <p:spPr>
          <a:xfrm>
            <a:off x="447794" y="6300549"/>
            <a:ext cx="8248412" cy="1262182"/>
          </a:xfrm>
          <a:prstGeom prst="roundRect">
            <a:avLst>
              <a:gd name="adj" fmla="val 1521"/>
            </a:avLst>
          </a:prstGeom>
          <a:solidFill>
            <a:srgbClr val="4D1529"/>
          </a:solidFill>
          <a:ln/>
        </p:spPr>
      </p:sp>
      <p:sp>
        <p:nvSpPr>
          <p:cNvPr id="23" name="Shape 17"/>
          <p:cNvSpPr/>
          <p:nvPr/>
        </p:nvSpPr>
        <p:spPr>
          <a:xfrm>
            <a:off x="575667" y="6428423"/>
            <a:ext cx="383857" cy="383858"/>
          </a:xfrm>
          <a:prstGeom prst="roundRect">
            <a:avLst>
              <a:gd name="adj" fmla="val 23818989"/>
            </a:avLst>
          </a:prstGeom>
          <a:solidFill>
            <a:srgbClr val="FFB393"/>
          </a:solidFill>
          <a:ln/>
        </p:spPr>
      </p:sp>
      <p:pic>
        <p:nvPicPr>
          <p:cNvPr id="24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81276" y="6533912"/>
            <a:ext cx="172641" cy="172641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575667" y="6940153"/>
            <a:ext cx="1706166" cy="213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Web Interface</a:t>
            </a:r>
            <a:endParaRPr lang="en-US" sz="1300" dirty="0"/>
          </a:p>
        </p:txBody>
      </p:sp>
      <p:sp>
        <p:nvSpPr>
          <p:cNvPr id="26" name="Text 19"/>
          <p:cNvSpPr/>
          <p:nvPr/>
        </p:nvSpPr>
        <p:spPr>
          <a:xfrm>
            <a:off x="575667" y="7230070"/>
            <a:ext cx="7992666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Live monitoring dashboard with detection storage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9260" y="700683"/>
            <a:ext cx="1712952" cy="417671"/>
          </a:xfrm>
          <a:prstGeom prst="roundRect">
            <a:avLst>
              <a:gd name="adj" fmla="val 6151"/>
            </a:avLst>
          </a:prstGeom>
          <a:noFill/>
          <a:ln w="7620">
            <a:solidFill>
              <a:srgbClr val="FFB393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85230" y="823913"/>
            <a:ext cx="171212" cy="1712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42048" y="772478"/>
            <a:ext cx="1184196" cy="2740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B393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COMPONENT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749260" y="1203960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Frame Producer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49260" y="245268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49260" y="3023592"/>
            <a:ext cx="767024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Captures video frames from camera source and provides them to consumers with minimal latency.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49260" y="3922514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49260" y="4493419"/>
            <a:ext cx="7670244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📹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Threaded capture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- Non-blocking frame acquisition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49260" y="4918353"/>
            <a:ext cx="7670244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🔄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Continuous operation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- Always provides latest frame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49260" y="5343287"/>
            <a:ext cx="7670244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💾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Frame buffering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- Stores most recent frame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49260" y="5768221"/>
            <a:ext cx="7670244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⚡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High performance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- Minimal latency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8949333" y="2479477"/>
            <a:ext cx="4939427" cy="3246239"/>
          </a:xfrm>
          <a:prstGeom prst="roundRect">
            <a:avLst>
              <a:gd name="adj" fmla="val 989"/>
            </a:avLst>
          </a:prstGeom>
          <a:solidFill>
            <a:srgbClr val="4D1700"/>
          </a:solidFill>
          <a:ln/>
        </p:spPr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3407" y="2763917"/>
            <a:ext cx="356830" cy="285393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9734312" y="274701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Implementation</a:t>
            </a:r>
            <a:endParaRPr lang="en-US" sz="2200" dirty="0"/>
          </a:p>
        </p:txBody>
      </p:sp>
      <p:sp>
        <p:nvSpPr>
          <p:cNvPr id="16" name="Shape 12"/>
          <p:cNvSpPr/>
          <p:nvPr/>
        </p:nvSpPr>
        <p:spPr>
          <a:xfrm>
            <a:off x="9734312" y="3344704"/>
            <a:ext cx="3940373" cy="2033111"/>
          </a:xfrm>
          <a:prstGeom prst="roundRect">
            <a:avLst>
              <a:gd name="adj" fmla="val 1580"/>
            </a:avLst>
          </a:prstGeom>
          <a:solidFill>
            <a:srgbClr val="693145"/>
          </a:solidFill>
          <a:ln/>
        </p:spPr>
      </p:sp>
      <p:sp>
        <p:nvSpPr>
          <p:cNvPr id="17" name="Shape 13"/>
          <p:cNvSpPr/>
          <p:nvPr/>
        </p:nvSpPr>
        <p:spPr>
          <a:xfrm>
            <a:off x="9723715" y="3344704"/>
            <a:ext cx="3961567" cy="2033111"/>
          </a:xfrm>
          <a:prstGeom prst="roundRect">
            <a:avLst>
              <a:gd name="adj" fmla="val 1580"/>
            </a:avLst>
          </a:prstGeom>
          <a:solidFill>
            <a:srgbClr val="693145"/>
          </a:solidFill>
          <a:ln/>
        </p:spPr>
      </p:sp>
      <p:sp>
        <p:nvSpPr>
          <p:cNvPr id="18" name="Text 14"/>
          <p:cNvSpPr/>
          <p:nvPr/>
        </p:nvSpPr>
        <p:spPr>
          <a:xfrm>
            <a:off x="9937790" y="3505200"/>
            <a:ext cx="3533418" cy="1712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highlight>
                  <a:srgbClr val="693145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class FrameProducer:</a:t>
            </a:r>
            <a:endParaRPr lang="en-US" sz="1650" dirty="0"/>
          </a:p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highlight>
                  <a:srgbClr val="693145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- start()</a:t>
            </a:r>
            <a:endParaRPr lang="en-US" sz="1650" dirty="0"/>
          </a:p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highlight>
                  <a:srgbClr val="693145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- stop()</a:t>
            </a:r>
            <a:endParaRPr lang="en-US" sz="1650" dirty="0"/>
          </a:p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highlight>
                  <a:srgbClr val="693145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- get_frame()</a:t>
            </a:r>
            <a:endParaRPr lang="en-US" sz="1650" dirty="0"/>
          </a:p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highlight>
                  <a:srgbClr val="693145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- _capture_loop()</a:t>
            </a:r>
            <a:endParaRPr lang="en-US" sz="1650" dirty="0"/>
          </a:p>
        </p:txBody>
      </p:sp>
      <p:sp>
        <p:nvSpPr>
          <p:cNvPr id="19" name="Text 15"/>
          <p:cNvSpPr/>
          <p:nvPr/>
        </p:nvSpPr>
        <p:spPr>
          <a:xfrm>
            <a:off x="8949333" y="5966579"/>
            <a:ext cx="4939427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Responsibilities: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Manage camera connection, capture frames in background thread, provide latest frame on demand, handle errors gracefully.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9260" y="606028"/>
            <a:ext cx="1712952" cy="417671"/>
          </a:xfrm>
          <a:prstGeom prst="roundRect">
            <a:avLst>
              <a:gd name="adj" fmla="val 6151"/>
            </a:avLst>
          </a:prstGeom>
          <a:noFill/>
          <a:ln w="7620">
            <a:solidFill>
              <a:srgbClr val="FFB393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85230" y="729258"/>
            <a:ext cx="171212" cy="1712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42048" y="677823"/>
            <a:ext cx="1184196" cy="2740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B393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COMPONENT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749260" y="1109305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Motion Detector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49260" y="2143958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Analyzes frames to detect motion using background subtraction and contour analysis.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49260" y="2727246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01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9260" y="3060502"/>
            <a:ext cx="6458903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9" name="Text 6"/>
          <p:cNvSpPr/>
          <p:nvPr/>
        </p:nvSpPr>
        <p:spPr>
          <a:xfrm>
            <a:off x="749260" y="3228499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Convert to Grayscale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49260" y="3713678"/>
            <a:ext cx="645890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Simplify frame for processing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422237" y="2727246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02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422237" y="3060502"/>
            <a:ext cx="6458903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3" name="Text 10"/>
          <p:cNvSpPr/>
          <p:nvPr/>
        </p:nvSpPr>
        <p:spPr>
          <a:xfrm>
            <a:off x="7422237" y="3228499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Apply Gaussian Blur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422237" y="3713678"/>
            <a:ext cx="645890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Reduce noise and smooth image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749260" y="4430673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749260" y="4763929"/>
            <a:ext cx="6458903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7" name="Text 14"/>
          <p:cNvSpPr/>
          <p:nvPr/>
        </p:nvSpPr>
        <p:spPr>
          <a:xfrm>
            <a:off x="749260" y="493192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Calculate Difference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749260" y="5417106"/>
            <a:ext cx="645890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Compare frame to average background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7422237" y="4430673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04</a:t>
            </a:r>
            <a:endParaRPr lang="en-US" sz="1650" dirty="0"/>
          </a:p>
        </p:txBody>
      </p:sp>
      <p:sp>
        <p:nvSpPr>
          <p:cNvPr id="20" name="Shape 17"/>
          <p:cNvSpPr/>
          <p:nvPr/>
        </p:nvSpPr>
        <p:spPr>
          <a:xfrm>
            <a:off x="7422237" y="4763929"/>
            <a:ext cx="6458903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21" name="Text 18"/>
          <p:cNvSpPr/>
          <p:nvPr/>
        </p:nvSpPr>
        <p:spPr>
          <a:xfrm>
            <a:off x="7422237" y="493192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Threshold to Binary</a:t>
            </a:r>
            <a:endParaRPr lang="en-US" sz="2200" dirty="0"/>
          </a:p>
        </p:txBody>
      </p:sp>
      <p:sp>
        <p:nvSpPr>
          <p:cNvPr id="22" name="Text 19"/>
          <p:cNvSpPr/>
          <p:nvPr/>
        </p:nvSpPr>
        <p:spPr>
          <a:xfrm>
            <a:off x="7422237" y="5417106"/>
            <a:ext cx="645890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Create black and white motion mask</a:t>
            </a:r>
            <a:endParaRPr lang="en-US" sz="1650" dirty="0"/>
          </a:p>
        </p:txBody>
      </p:sp>
      <p:sp>
        <p:nvSpPr>
          <p:cNvPr id="23" name="Text 20"/>
          <p:cNvSpPr/>
          <p:nvPr/>
        </p:nvSpPr>
        <p:spPr>
          <a:xfrm>
            <a:off x="749260" y="6134100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05</a:t>
            </a:r>
            <a:endParaRPr lang="en-US" sz="1650" dirty="0"/>
          </a:p>
        </p:txBody>
      </p:sp>
      <p:sp>
        <p:nvSpPr>
          <p:cNvPr id="24" name="Shape 21"/>
          <p:cNvSpPr/>
          <p:nvPr/>
        </p:nvSpPr>
        <p:spPr>
          <a:xfrm>
            <a:off x="749260" y="6467356"/>
            <a:ext cx="6458903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25" name="Text 22"/>
          <p:cNvSpPr/>
          <p:nvPr/>
        </p:nvSpPr>
        <p:spPr>
          <a:xfrm>
            <a:off x="749260" y="663535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Find Contours</a:t>
            </a:r>
            <a:endParaRPr lang="en-US" sz="2200" dirty="0"/>
          </a:p>
        </p:txBody>
      </p:sp>
      <p:sp>
        <p:nvSpPr>
          <p:cNvPr id="26" name="Text 23"/>
          <p:cNvSpPr/>
          <p:nvPr/>
        </p:nvSpPr>
        <p:spPr>
          <a:xfrm>
            <a:off x="749260" y="7120533"/>
            <a:ext cx="645890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Identify moving objects above minimum area</a:t>
            </a:r>
            <a:endParaRPr lang="en-US" sz="1650" dirty="0"/>
          </a:p>
        </p:txBody>
      </p:sp>
      <p:sp>
        <p:nvSpPr>
          <p:cNvPr id="27" name="Text 24"/>
          <p:cNvSpPr/>
          <p:nvPr/>
        </p:nvSpPr>
        <p:spPr>
          <a:xfrm>
            <a:off x="7422237" y="6134100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06</a:t>
            </a:r>
            <a:endParaRPr lang="en-US" sz="1650" dirty="0"/>
          </a:p>
        </p:txBody>
      </p:sp>
      <p:sp>
        <p:nvSpPr>
          <p:cNvPr id="28" name="Shape 25"/>
          <p:cNvSpPr/>
          <p:nvPr/>
        </p:nvSpPr>
        <p:spPr>
          <a:xfrm>
            <a:off x="7422237" y="6467356"/>
            <a:ext cx="6458903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29" name="Text 26"/>
          <p:cNvSpPr/>
          <p:nvPr/>
        </p:nvSpPr>
        <p:spPr>
          <a:xfrm>
            <a:off x="7422237" y="663535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Yield Motion Event</a:t>
            </a:r>
            <a:endParaRPr lang="en-US" sz="2200" dirty="0"/>
          </a:p>
        </p:txBody>
      </p:sp>
      <p:sp>
        <p:nvSpPr>
          <p:cNvPr id="30" name="Text 27"/>
          <p:cNvSpPr/>
          <p:nvPr/>
        </p:nvSpPr>
        <p:spPr>
          <a:xfrm>
            <a:off x="7422237" y="7120533"/>
            <a:ext cx="645890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Trigger alert if criteria met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744742" y="454343"/>
            <a:ext cx="1482447" cy="310515"/>
          </a:xfrm>
          <a:prstGeom prst="roundRect">
            <a:avLst>
              <a:gd name="adj" fmla="val 6382"/>
            </a:avLst>
          </a:prstGeom>
          <a:solidFill>
            <a:srgbClr val="4D170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843802" y="543520"/>
            <a:ext cx="132040" cy="1320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41803" y="503873"/>
            <a:ext cx="1086326" cy="211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AI COMPONENT</a:t>
            </a:r>
            <a:endParaRPr lang="en-US" sz="1000" dirty="0"/>
          </a:p>
        </p:txBody>
      </p:sp>
      <p:sp>
        <p:nvSpPr>
          <p:cNvPr id="5" name="Text 2"/>
          <p:cNvSpPr/>
          <p:nvPr/>
        </p:nvSpPr>
        <p:spPr>
          <a:xfrm>
            <a:off x="1744742" y="830818"/>
            <a:ext cx="4858703" cy="550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Image Analyzer (YOLO)</a:t>
            </a:r>
            <a:endParaRPr lang="en-US" sz="3450" dirty="0"/>
          </a:p>
        </p:txBody>
      </p:sp>
      <p:sp>
        <p:nvSpPr>
          <p:cNvPr id="6" name="Text 3"/>
          <p:cNvSpPr/>
          <p:nvPr/>
        </p:nvSpPr>
        <p:spPr>
          <a:xfrm>
            <a:off x="1744742" y="1628775"/>
            <a:ext cx="11140797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Identifies specific objects using YOLO v3 deep learning model for real-time detection.</a:t>
            </a:r>
            <a:endParaRPr lang="en-US" sz="13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4742" y="2078712"/>
            <a:ext cx="5570339" cy="66044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909762" y="2904173"/>
            <a:ext cx="2201704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Input Image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1909762" y="3278386"/>
            <a:ext cx="524029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416×416 preprocessing</a:t>
            </a:r>
            <a:endParaRPr lang="en-US" sz="13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081" y="2078712"/>
            <a:ext cx="5570458" cy="66044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80102" y="2904173"/>
            <a:ext cx="2201704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YOLO Network</a:t>
            </a:r>
            <a:endParaRPr lang="en-US" sz="1700" dirty="0"/>
          </a:p>
        </p:txBody>
      </p:sp>
      <p:sp>
        <p:nvSpPr>
          <p:cNvPr id="12" name="Text 7"/>
          <p:cNvSpPr/>
          <p:nvPr/>
        </p:nvSpPr>
        <p:spPr>
          <a:xfrm>
            <a:off x="7480102" y="3278386"/>
            <a:ext cx="5240417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80 object classes</a:t>
            </a:r>
            <a:endParaRPr lang="en-US" sz="13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4742" y="3707606"/>
            <a:ext cx="5570339" cy="66044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909762" y="4533067"/>
            <a:ext cx="2201704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Detection Results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1909762" y="4907280"/>
            <a:ext cx="524029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Boxes + labels + confidence</a:t>
            </a:r>
            <a:endParaRPr lang="en-US" sz="130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081" y="3707606"/>
            <a:ext cx="5570458" cy="66044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7480102" y="4533067"/>
            <a:ext cx="2201704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Filter Targets</a:t>
            </a:r>
            <a:endParaRPr lang="en-US" sz="1700" dirty="0"/>
          </a:p>
        </p:txBody>
      </p:sp>
      <p:sp>
        <p:nvSpPr>
          <p:cNvPr id="18" name="Text 11"/>
          <p:cNvSpPr/>
          <p:nvPr/>
        </p:nvSpPr>
        <p:spPr>
          <a:xfrm>
            <a:off x="7480102" y="4907280"/>
            <a:ext cx="5240417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Cat, dog, person</a:t>
            </a:r>
            <a:endParaRPr lang="en-US" sz="1300" dirty="0"/>
          </a:p>
        </p:txBody>
      </p:sp>
      <p:sp>
        <p:nvSpPr>
          <p:cNvPr id="19" name="Text 12"/>
          <p:cNvSpPr/>
          <p:nvPr/>
        </p:nvSpPr>
        <p:spPr>
          <a:xfrm>
            <a:off x="1744742" y="5687258"/>
            <a:ext cx="2201704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Key Features</a:t>
            </a:r>
            <a:endParaRPr lang="en-US" sz="1700" dirty="0"/>
          </a:p>
        </p:txBody>
      </p:sp>
      <p:sp>
        <p:nvSpPr>
          <p:cNvPr id="20" name="Text 13"/>
          <p:cNvSpPr/>
          <p:nvPr/>
        </p:nvSpPr>
        <p:spPr>
          <a:xfrm>
            <a:off x="1744742" y="6127433"/>
            <a:ext cx="5368885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🧠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YOLO v3 model for real-time detection</a:t>
            </a:r>
            <a:endParaRPr lang="en-US" sz="1300" dirty="0"/>
          </a:p>
        </p:txBody>
      </p:sp>
      <p:sp>
        <p:nvSpPr>
          <p:cNvPr id="21" name="Text 14"/>
          <p:cNvSpPr/>
          <p:nvPr/>
        </p:nvSpPr>
        <p:spPr>
          <a:xfrm>
            <a:off x="1744742" y="6456998"/>
            <a:ext cx="5368885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🎯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Multi-object detection capability</a:t>
            </a:r>
            <a:endParaRPr lang="en-US" sz="1300" dirty="0"/>
          </a:p>
        </p:txBody>
      </p:sp>
      <p:sp>
        <p:nvSpPr>
          <p:cNvPr id="22" name="Text 15"/>
          <p:cNvSpPr/>
          <p:nvPr/>
        </p:nvSpPr>
        <p:spPr>
          <a:xfrm>
            <a:off x="1744742" y="6786562"/>
            <a:ext cx="5368885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📦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Bounding boxes with visual annotation</a:t>
            </a:r>
            <a:endParaRPr lang="en-US" sz="1300" dirty="0"/>
          </a:p>
        </p:txBody>
      </p:sp>
      <p:sp>
        <p:nvSpPr>
          <p:cNvPr id="23" name="Text 16"/>
          <p:cNvSpPr/>
          <p:nvPr/>
        </p:nvSpPr>
        <p:spPr>
          <a:xfrm>
            <a:off x="1744742" y="7116128"/>
            <a:ext cx="5368885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🔢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Confidence scoring for reliability</a:t>
            </a:r>
            <a:endParaRPr lang="en-US" sz="1300" dirty="0"/>
          </a:p>
        </p:txBody>
      </p:sp>
      <p:sp>
        <p:nvSpPr>
          <p:cNvPr id="24" name="Text 17"/>
          <p:cNvSpPr/>
          <p:nvPr/>
        </p:nvSpPr>
        <p:spPr>
          <a:xfrm>
            <a:off x="1744742" y="7445693"/>
            <a:ext cx="5368885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🎨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NMS removes duplicate detections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92825" y="558284"/>
            <a:ext cx="1584603" cy="387191"/>
          </a:xfrm>
          <a:prstGeom prst="roundRect">
            <a:avLst>
              <a:gd name="adj" fmla="val 6136"/>
            </a:avLst>
          </a:prstGeom>
          <a:noFill/>
          <a:ln w="7620">
            <a:solidFill>
              <a:srgbClr val="FFB393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150" y="672703"/>
            <a:ext cx="158353" cy="1583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56680" y="625197"/>
            <a:ext cx="1094423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B393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COMPONENT</a:t>
            </a:r>
            <a:endParaRPr lang="en-US" sz="1200" dirty="0"/>
          </a:p>
        </p:txBody>
      </p:sp>
      <p:sp>
        <p:nvSpPr>
          <p:cNvPr id="6" name="Text 2"/>
          <p:cNvSpPr/>
          <p:nvPr/>
        </p:nvSpPr>
        <p:spPr>
          <a:xfrm>
            <a:off x="692825" y="1024652"/>
            <a:ext cx="5301853" cy="659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Notification Services</a:t>
            </a:r>
            <a:endParaRPr lang="en-US" sz="4150" dirty="0"/>
          </a:p>
        </p:txBody>
      </p:sp>
      <p:sp>
        <p:nvSpPr>
          <p:cNvPr id="7" name="Shape 3"/>
          <p:cNvSpPr/>
          <p:nvPr/>
        </p:nvSpPr>
        <p:spPr>
          <a:xfrm>
            <a:off x="915472" y="1981438"/>
            <a:ext cx="22860" cy="3291721"/>
          </a:xfrm>
          <a:prstGeom prst="roundRect">
            <a:avLst>
              <a:gd name="adj" fmla="val 129903"/>
            </a:avLst>
          </a:prstGeom>
          <a:solidFill>
            <a:srgbClr val="662E42"/>
          </a:solidFill>
          <a:ln/>
        </p:spPr>
      </p:sp>
      <p:sp>
        <p:nvSpPr>
          <p:cNvPr id="8" name="Shape 4"/>
          <p:cNvSpPr/>
          <p:nvPr/>
        </p:nvSpPr>
        <p:spPr>
          <a:xfrm>
            <a:off x="1115318" y="2192655"/>
            <a:ext cx="593884" cy="22860"/>
          </a:xfrm>
          <a:prstGeom prst="roundRect">
            <a:avLst>
              <a:gd name="adj" fmla="val 129903"/>
            </a:avLst>
          </a:prstGeom>
          <a:solidFill>
            <a:srgbClr val="662E42"/>
          </a:solidFill>
          <a:ln/>
        </p:spPr>
      </p:sp>
      <p:sp>
        <p:nvSpPr>
          <p:cNvPr id="9" name="Shape 5"/>
          <p:cNvSpPr/>
          <p:nvPr/>
        </p:nvSpPr>
        <p:spPr>
          <a:xfrm>
            <a:off x="692765" y="1981438"/>
            <a:ext cx="445413" cy="445413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0" name="Text 6"/>
          <p:cNvSpPr/>
          <p:nvPr/>
        </p:nvSpPr>
        <p:spPr>
          <a:xfrm>
            <a:off x="757059" y="2006144"/>
            <a:ext cx="316706" cy="395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en-US" sz="2450" dirty="0"/>
          </a:p>
        </p:txBody>
      </p:sp>
      <p:sp>
        <p:nvSpPr>
          <p:cNvPr id="11" name="Text 7"/>
          <p:cNvSpPr/>
          <p:nvPr/>
        </p:nvSpPr>
        <p:spPr>
          <a:xfrm>
            <a:off x="1905357" y="2049423"/>
            <a:ext cx="2639616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Detection</a:t>
            </a:r>
            <a:endParaRPr lang="en-US" sz="2050" dirty="0"/>
          </a:p>
        </p:txBody>
      </p:sp>
      <p:sp>
        <p:nvSpPr>
          <p:cNvPr id="12" name="Text 8"/>
          <p:cNvSpPr/>
          <p:nvPr/>
        </p:nvSpPr>
        <p:spPr>
          <a:xfrm>
            <a:off x="1905357" y="2498050"/>
            <a:ext cx="6545818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Object identified</a:t>
            </a:r>
            <a:endParaRPr lang="en-US" sz="1550" dirty="0"/>
          </a:p>
        </p:txBody>
      </p:sp>
      <p:sp>
        <p:nvSpPr>
          <p:cNvPr id="13" name="Shape 9"/>
          <p:cNvSpPr/>
          <p:nvPr/>
        </p:nvSpPr>
        <p:spPr>
          <a:xfrm>
            <a:off x="1115318" y="3421856"/>
            <a:ext cx="593884" cy="22860"/>
          </a:xfrm>
          <a:prstGeom prst="roundRect">
            <a:avLst>
              <a:gd name="adj" fmla="val 129903"/>
            </a:avLst>
          </a:prstGeom>
          <a:solidFill>
            <a:srgbClr val="662E42"/>
          </a:solidFill>
          <a:ln/>
        </p:spPr>
      </p:sp>
      <p:sp>
        <p:nvSpPr>
          <p:cNvPr id="14" name="Shape 10"/>
          <p:cNvSpPr/>
          <p:nvPr/>
        </p:nvSpPr>
        <p:spPr>
          <a:xfrm>
            <a:off x="692765" y="3210639"/>
            <a:ext cx="445413" cy="445413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5" name="Text 11"/>
          <p:cNvSpPr/>
          <p:nvPr/>
        </p:nvSpPr>
        <p:spPr>
          <a:xfrm>
            <a:off x="757059" y="3235345"/>
            <a:ext cx="316706" cy="395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en-US" sz="2450" dirty="0"/>
          </a:p>
        </p:txBody>
      </p:sp>
      <p:sp>
        <p:nvSpPr>
          <p:cNvPr id="16" name="Text 12"/>
          <p:cNvSpPr/>
          <p:nvPr/>
        </p:nvSpPr>
        <p:spPr>
          <a:xfrm>
            <a:off x="1905357" y="3278624"/>
            <a:ext cx="2639616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Save Image</a:t>
            </a:r>
            <a:endParaRPr lang="en-US" sz="2050" dirty="0"/>
          </a:p>
        </p:txBody>
      </p:sp>
      <p:sp>
        <p:nvSpPr>
          <p:cNvPr id="17" name="Text 13"/>
          <p:cNvSpPr/>
          <p:nvPr/>
        </p:nvSpPr>
        <p:spPr>
          <a:xfrm>
            <a:off x="1905357" y="3727252"/>
            <a:ext cx="6545818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Store annotated frame</a:t>
            </a:r>
            <a:endParaRPr lang="en-US" sz="1550" dirty="0"/>
          </a:p>
        </p:txBody>
      </p:sp>
      <p:sp>
        <p:nvSpPr>
          <p:cNvPr id="18" name="Shape 14"/>
          <p:cNvSpPr/>
          <p:nvPr/>
        </p:nvSpPr>
        <p:spPr>
          <a:xfrm>
            <a:off x="1115318" y="4651058"/>
            <a:ext cx="593884" cy="22860"/>
          </a:xfrm>
          <a:prstGeom prst="roundRect">
            <a:avLst>
              <a:gd name="adj" fmla="val 129903"/>
            </a:avLst>
          </a:prstGeom>
          <a:solidFill>
            <a:srgbClr val="662E42"/>
          </a:solidFill>
          <a:ln/>
        </p:spPr>
      </p:sp>
      <p:sp>
        <p:nvSpPr>
          <p:cNvPr id="19" name="Shape 15"/>
          <p:cNvSpPr/>
          <p:nvPr/>
        </p:nvSpPr>
        <p:spPr>
          <a:xfrm>
            <a:off x="692765" y="4439841"/>
            <a:ext cx="445413" cy="445413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20" name="Text 16"/>
          <p:cNvSpPr/>
          <p:nvPr/>
        </p:nvSpPr>
        <p:spPr>
          <a:xfrm>
            <a:off x="757059" y="4464546"/>
            <a:ext cx="316706" cy="395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en-US" sz="2450" dirty="0"/>
          </a:p>
        </p:txBody>
      </p:sp>
      <p:sp>
        <p:nvSpPr>
          <p:cNvPr id="21" name="Text 17"/>
          <p:cNvSpPr/>
          <p:nvPr/>
        </p:nvSpPr>
        <p:spPr>
          <a:xfrm>
            <a:off x="1905357" y="4507825"/>
            <a:ext cx="2639616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Discord Bot</a:t>
            </a:r>
            <a:endParaRPr lang="en-US" sz="2050" dirty="0"/>
          </a:p>
        </p:txBody>
      </p:sp>
      <p:sp>
        <p:nvSpPr>
          <p:cNvPr id="22" name="Text 18"/>
          <p:cNvSpPr/>
          <p:nvPr/>
        </p:nvSpPr>
        <p:spPr>
          <a:xfrm>
            <a:off x="1905357" y="4956453"/>
            <a:ext cx="6545818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Instant mobile alert</a:t>
            </a:r>
            <a:endParaRPr lang="en-US" sz="1550" dirty="0"/>
          </a:p>
        </p:txBody>
      </p:sp>
      <p:sp>
        <p:nvSpPr>
          <p:cNvPr id="23" name="Text 19"/>
          <p:cNvSpPr/>
          <p:nvPr/>
        </p:nvSpPr>
        <p:spPr>
          <a:xfrm>
            <a:off x="692825" y="5570101"/>
            <a:ext cx="2639616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Discord Notifier</a:t>
            </a:r>
            <a:endParaRPr lang="en-US" sz="2050" dirty="0"/>
          </a:p>
        </p:txBody>
      </p:sp>
      <p:sp>
        <p:nvSpPr>
          <p:cNvPr id="24" name="Text 20"/>
          <p:cNvSpPr/>
          <p:nvPr/>
        </p:nvSpPr>
        <p:spPr>
          <a:xfrm>
            <a:off x="692825" y="6196965"/>
            <a:ext cx="7758351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📱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Instant real-time alerts</a:t>
            </a:r>
            <a:endParaRPr lang="en-US" sz="1550" dirty="0"/>
          </a:p>
        </p:txBody>
      </p:sp>
      <p:sp>
        <p:nvSpPr>
          <p:cNvPr id="25" name="Text 21"/>
          <p:cNvSpPr/>
          <p:nvPr/>
        </p:nvSpPr>
        <p:spPr>
          <a:xfrm>
            <a:off x="692825" y="6582847"/>
            <a:ext cx="7758351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🖼️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Image attachments for visual confirmation</a:t>
            </a:r>
            <a:endParaRPr lang="en-US" sz="1550" dirty="0"/>
          </a:p>
        </p:txBody>
      </p:sp>
      <p:sp>
        <p:nvSpPr>
          <p:cNvPr id="26" name="Text 22"/>
          <p:cNvSpPr/>
          <p:nvPr/>
        </p:nvSpPr>
        <p:spPr>
          <a:xfrm>
            <a:off x="692825" y="6968728"/>
            <a:ext cx="7758351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💬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Custom captions with detection details</a:t>
            </a:r>
            <a:endParaRPr lang="en-US" sz="1550" dirty="0"/>
          </a:p>
        </p:txBody>
      </p:sp>
      <p:sp>
        <p:nvSpPr>
          <p:cNvPr id="27" name="Text 23"/>
          <p:cNvSpPr/>
          <p:nvPr/>
        </p:nvSpPr>
        <p:spPr>
          <a:xfrm>
            <a:off x="692825" y="7354610"/>
            <a:ext cx="7758351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🔐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Secure bot token authentication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35775" y="479227"/>
            <a:ext cx="1381601" cy="327541"/>
          </a:xfrm>
          <a:prstGeom prst="roundRect">
            <a:avLst>
              <a:gd name="adj" fmla="val 6385"/>
            </a:avLst>
          </a:prstGeom>
          <a:solidFill>
            <a:srgbClr val="4D170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540312" y="573286"/>
            <a:ext cx="139422" cy="13942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49385" y="531495"/>
            <a:ext cx="963454" cy="223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COMPONENT</a:t>
            </a:r>
            <a:endParaRPr lang="en-US" sz="1050" dirty="0"/>
          </a:p>
        </p:txBody>
      </p:sp>
      <p:sp>
        <p:nvSpPr>
          <p:cNvPr id="5" name="Text 2"/>
          <p:cNvSpPr/>
          <p:nvPr/>
        </p:nvSpPr>
        <p:spPr>
          <a:xfrm>
            <a:off x="1435775" y="876419"/>
            <a:ext cx="4647724" cy="581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Web Dashboard</a:t>
            </a:r>
            <a:endParaRPr lang="en-US" sz="3650" dirty="0"/>
          </a:p>
        </p:txBody>
      </p:sp>
      <p:sp>
        <p:nvSpPr>
          <p:cNvPr id="6" name="Text 3"/>
          <p:cNvSpPr/>
          <p:nvPr/>
        </p:nvSpPr>
        <p:spPr>
          <a:xfrm>
            <a:off x="1435775" y="1718786"/>
            <a:ext cx="11758851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Real-time web interface for monitoring and configuration with responsive mobile-friendly design.</a:t>
            </a:r>
            <a:endParaRPr lang="en-US" sz="13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775" y="2193608"/>
            <a:ext cx="3774400" cy="233267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435775" y="4700468"/>
            <a:ext cx="2323862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Live Video Feed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1435775" y="5095518"/>
            <a:ext cx="3774400" cy="557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Real-time camera stream with WebSocket updates</a:t>
            </a:r>
            <a:endParaRPr lang="en-US" sz="13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7940" y="2193608"/>
            <a:ext cx="3774400" cy="233267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427940" y="4700468"/>
            <a:ext cx="2323862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Event History</a:t>
            </a:r>
            <a:endParaRPr lang="en-US" sz="1800" dirty="0"/>
          </a:p>
        </p:txBody>
      </p:sp>
      <p:sp>
        <p:nvSpPr>
          <p:cNvPr id="12" name="Text 7"/>
          <p:cNvSpPr/>
          <p:nvPr/>
        </p:nvSpPr>
        <p:spPr>
          <a:xfrm>
            <a:off x="5427940" y="5095518"/>
            <a:ext cx="3774400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Recent detections list with timestamps</a:t>
            </a:r>
            <a:endParaRPr lang="en-US" sz="13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0106" y="2193608"/>
            <a:ext cx="3774519" cy="233279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420106" y="4700588"/>
            <a:ext cx="2323862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Settings Panel</a:t>
            </a:r>
            <a:endParaRPr lang="en-US" sz="1800" dirty="0"/>
          </a:p>
        </p:txBody>
      </p:sp>
      <p:sp>
        <p:nvSpPr>
          <p:cNvPr id="15" name="Text 9"/>
          <p:cNvSpPr/>
          <p:nvPr/>
        </p:nvSpPr>
        <p:spPr>
          <a:xfrm>
            <a:off x="9420106" y="5095637"/>
            <a:ext cx="3774519" cy="557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Configure detection parameters and thresholds</a:t>
            </a:r>
            <a:endParaRPr lang="en-US" sz="1350" dirty="0"/>
          </a:p>
        </p:txBody>
      </p:sp>
      <p:sp>
        <p:nvSpPr>
          <p:cNvPr id="16" name="Shape 10"/>
          <p:cNvSpPr/>
          <p:nvPr/>
        </p:nvSpPr>
        <p:spPr>
          <a:xfrm>
            <a:off x="1435775" y="5849303"/>
            <a:ext cx="11758851" cy="1904524"/>
          </a:xfrm>
          <a:prstGeom prst="roundRect">
            <a:avLst>
              <a:gd name="adj" fmla="val 1373"/>
            </a:avLst>
          </a:prstGeom>
          <a:solidFill>
            <a:srgbClr val="5C2438"/>
          </a:solidFill>
          <a:ln w="22860">
            <a:solidFill>
              <a:srgbClr val="662E42"/>
            </a:solidFill>
            <a:prstDash val="solid"/>
          </a:ln>
        </p:spPr>
      </p:sp>
      <p:sp>
        <p:nvSpPr>
          <p:cNvPr id="17" name="Text 11"/>
          <p:cNvSpPr/>
          <p:nvPr/>
        </p:nvSpPr>
        <p:spPr>
          <a:xfrm>
            <a:off x="1632823" y="6046351"/>
            <a:ext cx="2323862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Technology Stack</a:t>
            </a:r>
            <a:endParaRPr lang="en-US" sz="1800" dirty="0"/>
          </a:p>
        </p:txBody>
      </p:sp>
      <p:sp>
        <p:nvSpPr>
          <p:cNvPr id="18" name="Text 12"/>
          <p:cNvSpPr/>
          <p:nvPr/>
        </p:nvSpPr>
        <p:spPr>
          <a:xfrm>
            <a:off x="1632823" y="6441400"/>
            <a:ext cx="11364754" cy="1115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Backend: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Flask + Flask-SocketIO</a:t>
            </a:r>
            <a:endParaRPr lang="en-US" sz="1350" dirty="0"/>
          </a:p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Frontend: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HTML5, CSS3, JavaScript</a:t>
            </a:r>
            <a:endParaRPr lang="en-US" sz="1350" dirty="0"/>
          </a:p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Real-time: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WebSocket communication</a:t>
            </a:r>
            <a:endParaRPr lang="en-US" sz="1350" dirty="0"/>
          </a:p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Streaming: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MJPEG video feed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360" y="536496"/>
            <a:ext cx="5164217" cy="645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Interesting Facts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82360" y="1666042"/>
            <a:ext cx="3084790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30</a:t>
            </a:r>
            <a:endParaRPr lang="en-US" sz="5000" dirty="0"/>
          </a:p>
        </p:txBody>
      </p:sp>
      <p:sp>
        <p:nvSpPr>
          <p:cNvPr id="4" name="Text 2"/>
          <p:cNvSpPr/>
          <p:nvPr/>
        </p:nvSpPr>
        <p:spPr>
          <a:xfrm>
            <a:off x="1033701" y="2546985"/>
            <a:ext cx="2582108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FPS Processing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82360" y="2985849"/>
            <a:ext cx="3084790" cy="619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Real-time video processing speed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4109204" y="1666042"/>
            <a:ext cx="3084909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50ms</a:t>
            </a:r>
            <a:endParaRPr lang="en-US" sz="5000" dirty="0"/>
          </a:p>
        </p:txBody>
      </p:sp>
      <p:sp>
        <p:nvSpPr>
          <p:cNvPr id="7" name="Text 5"/>
          <p:cNvSpPr/>
          <p:nvPr/>
        </p:nvSpPr>
        <p:spPr>
          <a:xfrm>
            <a:off x="4360545" y="2546985"/>
            <a:ext cx="2582108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YOLO Inference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109204" y="2985849"/>
            <a:ext cx="3084909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Per frame detection time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7436168" y="1666042"/>
            <a:ext cx="3084909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&lt;100ms</a:t>
            </a:r>
            <a:endParaRPr lang="en-US" sz="5000" dirty="0"/>
          </a:p>
        </p:txBody>
      </p:sp>
      <p:sp>
        <p:nvSpPr>
          <p:cNvPr id="10" name="Text 8"/>
          <p:cNvSpPr/>
          <p:nvPr/>
        </p:nvSpPr>
        <p:spPr>
          <a:xfrm>
            <a:off x="7687508" y="2546985"/>
            <a:ext cx="2582108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WebSocket Latency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436168" y="2985849"/>
            <a:ext cx="3084909" cy="619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Real-time communication speed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10763131" y="1666042"/>
            <a:ext cx="3084909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80</a:t>
            </a:r>
            <a:endParaRPr lang="en-US" sz="5000" dirty="0"/>
          </a:p>
        </p:txBody>
      </p:sp>
      <p:sp>
        <p:nvSpPr>
          <p:cNvPr id="13" name="Text 11"/>
          <p:cNvSpPr/>
          <p:nvPr/>
        </p:nvSpPr>
        <p:spPr>
          <a:xfrm>
            <a:off x="11014472" y="2546985"/>
            <a:ext cx="2582108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Object Classes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10763131" y="2985849"/>
            <a:ext cx="3084909" cy="619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Different detectable objects (COCO dataset)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4109204" y="4089797"/>
            <a:ext cx="3084909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100</a:t>
            </a:r>
            <a:endParaRPr lang="en-US" sz="5000" dirty="0"/>
          </a:p>
        </p:txBody>
      </p:sp>
      <p:sp>
        <p:nvSpPr>
          <p:cNvPr id="16" name="Text 14"/>
          <p:cNvSpPr/>
          <p:nvPr/>
        </p:nvSpPr>
        <p:spPr>
          <a:xfrm>
            <a:off x="4360545" y="4970740"/>
            <a:ext cx="2582108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Detection Images</a:t>
            </a:r>
            <a:endParaRPr lang="en-US" sz="2000" dirty="0"/>
          </a:p>
        </p:txBody>
      </p:sp>
      <p:sp>
        <p:nvSpPr>
          <p:cNvPr id="17" name="Text 15"/>
          <p:cNvSpPr/>
          <p:nvPr/>
        </p:nvSpPr>
        <p:spPr>
          <a:xfrm>
            <a:off x="4109204" y="5409605"/>
            <a:ext cx="3084909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Stored with auto-cleanup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7436168" y="4089797"/>
            <a:ext cx="3084909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24/7</a:t>
            </a:r>
            <a:endParaRPr lang="en-US" sz="5000" dirty="0"/>
          </a:p>
        </p:txBody>
      </p:sp>
      <p:sp>
        <p:nvSpPr>
          <p:cNvPr id="19" name="Text 17"/>
          <p:cNvSpPr/>
          <p:nvPr/>
        </p:nvSpPr>
        <p:spPr>
          <a:xfrm>
            <a:off x="7687508" y="4970740"/>
            <a:ext cx="2582108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Operation</a:t>
            </a:r>
            <a:endParaRPr lang="en-US" sz="2000" dirty="0"/>
          </a:p>
        </p:txBody>
      </p:sp>
      <p:sp>
        <p:nvSpPr>
          <p:cNvPr id="20" name="Text 18"/>
          <p:cNvSpPr/>
          <p:nvPr/>
        </p:nvSpPr>
        <p:spPr>
          <a:xfrm>
            <a:off x="7436168" y="5409605"/>
            <a:ext cx="3084909" cy="619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Continuous monitoring capability</a:t>
            </a:r>
            <a:endParaRPr lang="en-US" sz="1500" dirty="0"/>
          </a:p>
        </p:txBody>
      </p:sp>
      <p:sp>
        <p:nvSpPr>
          <p:cNvPr id="21" name="Shape 19"/>
          <p:cNvSpPr/>
          <p:nvPr/>
        </p:nvSpPr>
        <p:spPr>
          <a:xfrm>
            <a:off x="782360" y="6247209"/>
            <a:ext cx="13065681" cy="1445895"/>
          </a:xfrm>
          <a:prstGeom prst="roundRect">
            <a:avLst>
              <a:gd name="adj" fmla="val 2009"/>
            </a:avLst>
          </a:prstGeom>
          <a:solidFill>
            <a:srgbClr val="4D1529"/>
          </a:solidFill>
          <a:ln/>
        </p:spPr>
      </p:sp>
      <p:sp>
        <p:nvSpPr>
          <p:cNvPr id="22" name="Text 20"/>
          <p:cNvSpPr/>
          <p:nvPr/>
        </p:nvSpPr>
        <p:spPr>
          <a:xfrm>
            <a:off x="975955" y="6440805"/>
            <a:ext cx="2582108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🔧</a:t>
            </a:r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 Technologies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975955" y="6879669"/>
            <a:ext cx="12678489" cy="619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OpenCV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for computer vision •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YOLO v3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for deep learning •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Flask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web framework •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WebSocket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real-time communication •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Python threading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for concurrent operations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3507" y="677228"/>
            <a:ext cx="5083373" cy="635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Use Cases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53507" y="1598533"/>
            <a:ext cx="571857" cy="5718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63608" y="1759267"/>
            <a:ext cx="2541627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Home Security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963608" y="2191226"/>
            <a:ext cx="6999684" cy="609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Monitor for intruders with people detection, detect pets in restricted areas, and record activity when away from home.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53507" y="3182303"/>
            <a:ext cx="571857" cy="5718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963608" y="3343037"/>
            <a:ext cx="2541627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Pet Monitoring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963608" y="3774996"/>
            <a:ext cx="6999684" cy="609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Track when cats enter/exit through pet door, monitor pet activity patterns, and receive alerts for specific areas.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53507" y="4766072"/>
            <a:ext cx="571857" cy="57185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963608" y="4926806"/>
            <a:ext cx="2541627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Smart Notifications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963608" y="5358765"/>
            <a:ext cx="6999684" cy="609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Receive instant alerts on phone via Telegram, get email summaries with images, and review detections via web dashboard.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153507" y="6349841"/>
            <a:ext cx="571857" cy="57185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963608" y="6510576"/>
            <a:ext cx="2541627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Video Analytics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6963608" y="6942534"/>
            <a:ext cx="6999684" cy="609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Count daily detections, analyze movement patterns over time, and store evidence of important events.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2026-01-22T13:19:54Z</dcterms:created>
  <dcterms:modified xsi:type="dcterms:W3CDTF">2026-01-22T13:19:54Z</dcterms:modified>
</cp:coreProperties>
</file>